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34383-4348-42C6-BBAB-460DE03944B7}"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9552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34383-4348-42C6-BBAB-460DE03944B7}"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396919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34383-4348-42C6-BBAB-460DE03944B7}"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263513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34383-4348-42C6-BBAB-460DE03944B7}"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111723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34383-4348-42C6-BBAB-460DE03944B7}"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122468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34383-4348-42C6-BBAB-460DE03944B7}"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378641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34383-4348-42C6-BBAB-460DE03944B7}"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373357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34383-4348-42C6-BBAB-460DE03944B7}"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261073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34383-4348-42C6-BBAB-460DE03944B7}"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391913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34383-4348-42C6-BBAB-460DE03944B7}"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91182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34383-4348-42C6-BBAB-460DE03944B7}"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69D0B-2067-4321-9A59-73D731853FC7}" type="slidenum">
              <a:rPr lang="en-US" smtClean="0"/>
              <a:t>‹#›</a:t>
            </a:fld>
            <a:endParaRPr lang="en-US"/>
          </a:p>
        </p:txBody>
      </p:sp>
    </p:spTree>
    <p:extLst>
      <p:ext uri="{BB962C8B-B14F-4D97-AF65-F5344CB8AC3E}">
        <p14:creationId xmlns:p14="http://schemas.microsoft.com/office/powerpoint/2010/main" val="257240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34383-4348-42C6-BBAB-460DE03944B7}" type="datetimeFigureOut">
              <a:rPr lang="en-US" smtClean="0"/>
              <a:t>9/2/2019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69D0B-2067-4321-9A59-73D731853FC7}" type="slidenum">
              <a:rPr lang="en-US" smtClean="0"/>
              <a:t>‹#›</a:t>
            </a:fld>
            <a:endParaRPr lang="en-US"/>
          </a:p>
        </p:txBody>
      </p:sp>
    </p:spTree>
    <p:extLst>
      <p:ext uri="{BB962C8B-B14F-4D97-AF65-F5344CB8AC3E}">
        <p14:creationId xmlns:p14="http://schemas.microsoft.com/office/powerpoint/2010/main" val="239703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b="1" dirty="0">
              <a:latin typeface="Calisto MT" panose="02040603050505030304" pitchFamily="18" charset="0"/>
            </a:endParaRPr>
          </a:p>
        </p:txBody>
      </p:sp>
      <p:sp>
        <p:nvSpPr>
          <p:cNvPr id="3" name="Content Placeholder 2"/>
          <p:cNvSpPr>
            <a:spLocks noGrp="1"/>
          </p:cNvSpPr>
          <p:nvPr>
            <p:ph idx="1"/>
          </p:nvPr>
        </p:nvSpPr>
        <p:spPr/>
        <p:txBody>
          <a:bodyPr>
            <a:normAutofit fontScale="92500" lnSpcReduction="10000"/>
          </a:bodyPr>
          <a:lstStyle/>
          <a:p>
            <a:pPr marL="0" lvl="0" indent="0">
              <a:buNone/>
            </a:pPr>
            <a:r>
              <a:rPr lang="en-US" u="sng" dirty="0" smtClean="0"/>
              <a:t>1- Basic </a:t>
            </a:r>
            <a:r>
              <a:rPr lang="en-US" u="sng" dirty="0"/>
              <a:t>Arithmetic Operators</a:t>
            </a:r>
            <a:r>
              <a:rPr lang="en-US" dirty="0"/>
              <a:t>: </a:t>
            </a:r>
          </a:p>
          <a:p>
            <a:r>
              <a:rPr lang="en-US" dirty="0"/>
              <a:t>The operators are: +, -, *, /, %</a:t>
            </a:r>
          </a:p>
          <a:p>
            <a:pPr lvl="0"/>
            <a:r>
              <a:rPr lang="en-US" dirty="0"/>
              <a:t>+ is for addition.</a:t>
            </a:r>
          </a:p>
          <a:p>
            <a:pPr lvl="0"/>
            <a:r>
              <a:rPr lang="en-US" dirty="0"/>
              <a:t>– is for subtraction.</a:t>
            </a:r>
          </a:p>
          <a:p>
            <a:pPr lvl="0"/>
            <a:r>
              <a:rPr lang="en-US" dirty="0"/>
              <a:t>* is for multiplication.</a:t>
            </a:r>
          </a:p>
          <a:p>
            <a:pPr lvl="0"/>
            <a:r>
              <a:rPr lang="en-US" dirty="0"/>
              <a:t>/ is for division.</a:t>
            </a:r>
          </a:p>
          <a:p>
            <a:pPr lvl="0"/>
            <a:r>
              <a:rPr lang="en-US" dirty="0"/>
              <a:t>% is for modulo.</a:t>
            </a:r>
            <a:br>
              <a:rPr lang="en-US" dirty="0"/>
            </a:br>
            <a:r>
              <a:rPr lang="en-US" dirty="0"/>
              <a:t>Note: Modulo operator returns remainder, for example 20 % 5 would return 0.</a:t>
            </a:r>
          </a:p>
          <a:p>
            <a:endParaRPr lang="en-US" dirty="0"/>
          </a:p>
        </p:txBody>
      </p:sp>
    </p:spTree>
    <p:extLst>
      <p:ext uri="{BB962C8B-B14F-4D97-AF65-F5344CB8AC3E}">
        <p14:creationId xmlns:p14="http://schemas.microsoft.com/office/powerpoint/2010/main" val="260931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p:txBody>
          <a:bodyPr>
            <a:normAutofit fontScale="92500" lnSpcReduction="10000"/>
          </a:bodyPr>
          <a:lstStyle/>
          <a:p>
            <a:pPr marL="0" lvl="0" indent="0">
              <a:buNone/>
            </a:pPr>
            <a:r>
              <a:rPr lang="en-US" u="sng" dirty="0" smtClean="0"/>
              <a:t>2-  </a:t>
            </a:r>
            <a:r>
              <a:rPr lang="en-US" u="sng" dirty="0"/>
              <a:t>Assignment Operators</a:t>
            </a:r>
            <a:endParaRPr lang="en-US" dirty="0"/>
          </a:p>
          <a:p>
            <a:r>
              <a:rPr lang="en-US" dirty="0"/>
              <a:t> </a:t>
            </a:r>
            <a:r>
              <a:rPr lang="en-US" dirty="0" smtClean="0"/>
              <a:t>These </a:t>
            </a:r>
            <a:r>
              <a:rPr lang="en-US" dirty="0"/>
              <a:t>operators </a:t>
            </a:r>
            <a:r>
              <a:rPr lang="en-US" dirty="0" smtClean="0"/>
              <a:t>are</a:t>
            </a:r>
            <a:r>
              <a:rPr lang="en-US" dirty="0"/>
              <a:t>: =, +=, -=, *=, /=, %=</a:t>
            </a:r>
          </a:p>
          <a:p>
            <a:pPr lvl="0"/>
            <a:r>
              <a:rPr lang="en-US" dirty="0"/>
              <a:t>num2 = num1 would assign value of variable num1 to the variable.</a:t>
            </a:r>
          </a:p>
          <a:p>
            <a:pPr lvl="0"/>
            <a:r>
              <a:rPr lang="en-US" dirty="0"/>
              <a:t>num2+=num1 is equal to num2 = num2+num1</a:t>
            </a:r>
          </a:p>
          <a:p>
            <a:pPr lvl="0"/>
            <a:r>
              <a:rPr lang="en-US" dirty="0"/>
              <a:t>num2-=num1 is equal to num2 = num2-num1</a:t>
            </a:r>
          </a:p>
          <a:p>
            <a:pPr lvl="0"/>
            <a:r>
              <a:rPr lang="en-US" dirty="0"/>
              <a:t>num2*=num1 is equal to num2 = num2*num1</a:t>
            </a:r>
          </a:p>
          <a:p>
            <a:pPr lvl="0"/>
            <a:r>
              <a:rPr lang="en-US" dirty="0"/>
              <a:t>num2/=num1 is equal to num2 = num2/num1</a:t>
            </a:r>
          </a:p>
          <a:p>
            <a:pPr lvl="0"/>
            <a:r>
              <a:rPr lang="en-US" dirty="0"/>
              <a:t>num2%=num1 is equal to num2 = num2%num1</a:t>
            </a:r>
          </a:p>
          <a:p>
            <a:endParaRPr lang="en-US" dirty="0"/>
          </a:p>
        </p:txBody>
      </p:sp>
    </p:spTree>
    <p:extLst>
      <p:ext uri="{BB962C8B-B14F-4D97-AF65-F5344CB8AC3E}">
        <p14:creationId xmlns:p14="http://schemas.microsoft.com/office/powerpoint/2010/main" val="130198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p:txBody>
          <a:bodyPr/>
          <a:lstStyle/>
          <a:p>
            <a:pPr marL="0" lvl="0" indent="0">
              <a:buNone/>
            </a:pPr>
            <a:r>
              <a:rPr lang="en-US" u="sng" dirty="0" smtClean="0"/>
              <a:t>3- Auto-increment </a:t>
            </a:r>
            <a:r>
              <a:rPr lang="en-US" u="sng" dirty="0"/>
              <a:t>and Auto-decrement </a:t>
            </a:r>
            <a:r>
              <a:rPr lang="en-US" u="sng" dirty="0" smtClean="0"/>
              <a:t>Operators</a:t>
            </a:r>
          </a:p>
          <a:p>
            <a:pPr marL="0" lvl="0" indent="0">
              <a:buNone/>
            </a:pPr>
            <a:endParaRPr lang="en-US" sz="1400" dirty="0"/>
          </a:p>
          <a:p>
            <a:r>
              <a:rPr lang="en-US" dirty="0"/>
              <a:t>++ and —</a:t>
            </a:r>
          </a:p>
          <a:p>
            <a:pPr lvl="0"/>
            <a:endParaRPr lang="en-US" sz="1200" dirty="0" smtClean="0"/>
          </a:p>
          <a:p>
            <a:pPr lvl="0"/>
            <a:r>
              <a:rPr lang="en-US" dirty="0" err="1" smtClean="0"/>
              <a:t>num</a:t>
            </a:r>
            <a:r>
              <a:rPr lang="en-US" dirty="0"/>
              <a:t>++ is equivalent to </a:t>
            </a:r>
            <a:r>
              <a:rPr lang="en-US" dirty="0" err="1"/>
              <a:t>num</a:t>
            </a:r>
            <a:r>
              <a:rPr lang="en-US" dirty="0"/>
              <a:t>=num+1;</a:t>
            </a:r>
          </a:p>
          <a:p>
            <a:pPr lvl="0"/>
            <a:endParaRPr lang="en-US" sz="1400" dirty="0" smtClean="0"/>
          </a:p>
          <a:p>
            <a:pPr lvl="0"/>
            <a:r>
              <a:rPr lang="en-US" dirty="0" err="1" smtClean="0"/>
              <a:t>num</a:t>
            </a:r>
            <a:r>
              <a:rPr lang="en-US" dirty="0"/>
              <a:t>–- is equivalent to </a:t>
            </a:r>
            <a:r>
              <a:rPr lang="en-US" dirty="0" err="1"/>
              <a:t>num</a:t>
            </a:r>
            <a:r>
              <a:rPr lang="en-US" dirty="0"/>
              <a:t>=num-1;</a:t>
            </a:r>
          </a:p>
          <a:p>
            <a:endParaRPr lang="en-US" dirty="0"/>
          </a:p>
        </p:txBody>
      </p:sp>
    </p:spTree>
    <p:extLst>
      <p:ext uri="{BB962C8B-B14F-4D97-AF65-F5344CB8AC3E}">
        <p14:creationId xmlns:p14="http://schemas.microsoft.com/office/powerpoint/2010/main" val="33314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p:txBody>
          <a:bodyPr/>
          <a:lstStyle/>
          <a:p>
            <a:pPr marL="0" lvl="0" indent="0">
              <a:buNone/>
            </a:pPr>
            <a:r>
              <a:rPr lang="en-US" u="sng" dirty="0" smtClean="0"/>
              <a:t>4- Logical </a:t>
            </a:r>
            <a:r>
              <a:rPr lang="en-US" u="sng" dirty="0"/>
              <a:t>Operators</a:t>
            </a:r>
            <a:endParaRPr lang="en-US" b="1" dirty="0"/>
          </a:p>
          <a:p>
            <a:endParaRPr lang="en-US" sz="1400" dirty="0" smtClean="0"/>
          </a:p>
          <a:p>
            <a:r>
              <a:rPr lang="en-US" dirty="0" smtClean="0"/>
              <a:t>Logical </a:t>
            </a:r>
            <a:r>
              <a:rPr lang="en-US" dirty="0"/>
              <a:t>Operators are used with binary variables. They are mainly used in conditional statements and loops for evaluating a condition.</a:t>
            </a:r>
          </a:p>
          <a:p>
            <a:endParaRPr lang="en-US" sz="1800" dirty="0" smtClean="0"/>
          </a:p>
          <a:p>
            <a:r>
              <a:rPr lang="en-US" dirty="0" smtClean="0"/>
              <a:t>Logical </a:t>
            </a:r>
            <a:r>
              <a:rPr lang="en-US" dirty="0"/>
              <a:t>operators in C++ are: &amp;&amp;, ||, !</a:t>
            </a:r>
          </a:p>
          <a:p>
            <a:endParaRPr lang="en-US" dirty="0"/>
          </a:p>
        </p:txBody>
      </p:sp>
    </p:spTree>
    <p:extLst>
      <p:ext uri="{BB962C8B-B14F-4D97-AF65-F5344CB8AC3E}">
        <p14:creationId xmlns:p14="http://schemas.microsoft.com/office/powerpoint/2010/main" val="2822938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100" u="sng" dirty="0" smtClean="0"/>
              <a:t>5- Relational operators</a:t>
            </a:r>
          </a:p>
          <a:p>
            <a:pPr marL="0" indent="0">
              <a:buNone/>
            </a:pPr>
            <a:endParaRPr lang="en-US" sz="3600" b="1" dirty="0"/>
          </a:p>
          <a:p>
            <a:r>
              <a:rPr lang="en-US" dirty="0"/>
              <a:t>C++ has six relational operators:  ==, !=, &gt;, &lt;, &gt;=, &lt;=.</a:t>
            </a:r>
          </a:p>
          <a:p>
            <a:r>
              <a:rPr lang="en-US" dirty="0"/>
              <a:t>== returns true if both the left side and right side are equal</a:t>
            </a:r>
          </a:p>
          <a:p>
            <a:r>
              <a:rPr lang="en-US" dirty="0"/>
              <a:t>!= returns true if </a:t>
            </a:r>
            <a:r>
              <a:rPr lang="en-US" dirty="0" smtClean="0"/>
              <a:t>the left </a:t>
            </a:r>
            <a:r>
              <a:rPr lang="en-US" dirty="0"/>
              <a:t>side is not equal to the right side of operator.</a:t>
            </a:r>
          </a:p>
          <a:p>
            <a:r>
              <a:rPr lang="en-US" dirty="0"/>
              <a:t>&gt; returns true if the left side is greater than right.</a:t>
            </a:r>
          </a:p>
          <a:p>
            <a:r>
              <a:rPr lang="en-US" dirty="0"/>
              <a:t>&lt; returns true if the left side is less than the right side.</a:t>
            </a:r>
          </a:p>
          <a:p>
            <a:r>
              <a:rPr lang="en-US" dirty="0"/>
              <a:t>&gt;= returns true if the left side is greater than or equal to the right side.</a:t>
            </a:r>
          </a:p>
          <a:p>
            <a:r>
              <a:rPr lang="en-US" dirty="0"/>
              <a:t>&lt;= returns true if the left side is less than or equal to the right side.</a:t>
            </a:r>
          </a:p>
        </p:txBody>
      </p:sp>
    </p:spTree>
    <p:extLst>
      <p:ext uri="{BB962C8B-B14F-4D97-AF65-F5344CB8AC3E}">
        <p14:creationId xmlns:p14="http://schemas.microsoft.com/office/powerpoint/2010/main" val="408895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a:xfrm>
            <a:off x="457200" y="1600200"/>
            <a:ext cx="8229600" cy="5029200"/>
          </a:xfrm>
        </p:spPr>
        <p:txBody>
          <a:bodyPr>
            <a:normAutofit fontScale="55000" lnSpcReduction="20000"/>
          </a:bodyPr>
          <a:lstStyle/>
          <a:p>
            <a:pPr marL="0" indent="0">
              <a:buNone/>
            </a:pPr>
            <a:r>
              <a:rPr lang="en-US" sz="5100" u="sng" dirty="0" smtClean="0"/>
              <a:t>6- Bitwise </a:t>
            </a:r>
            <a:r>
              <a:rPr lang="en-US" sz="5100" u="sng" dirty="0"/>
              <a:t>Operators</a:t>
            </a:r>
            <a:endParaRPr lang="en-US" sz="5100" b="1" dirty="0"/>
          </a:p>
          <a:p>
            <a:r>
              <a:rPr lang="en-US" dirty="0"/>
              <a:t>Bitwise operators in C++ are six: &amp;, |, ^, ~, &lt;&lt;, </a:t>
            </a:r>
            <a:r>
              <a:rPr lang="en-US" dirty="0" smtClean="0"/>
              <a:t>&gt;&gt;</a:t>
            </a:r>
          </a:p>
          <a:p>
            <a:pPr marL="0" indent="0">
              <a:buNone/>
            </a:pPr>
            <a:r>
              <a:rPr lang="en-US" dirty="0" smtClean="0"/>
              <a:t>For example:-</a:t>
            </a:r>
          </a:p>
          <a:p>
            <a:pPr marL="0" indent="0">
              <a:buNone/>
            </a:pPr>
            <a:r>
              <a:rPr lang="en-US" dirty="0"/>
              <a:t>  </a:t>
            </a:r>
            <a:r>
              <a:rPr lang="en-US" dirty="0" smtClean="0"/>
              <a:t>      Let </a:t>
            </a:r>
            <a:r>
              <a:rPr lang="en-US" b="1" dirty="0" smtClean="0"/>
              <a:t>N1 </a:t>
            </a:r>
            <a:r>
              <a:rPr lang="en-US" dirty="0" smtClean="0"/>
              <a:t>and </a:t>
            </a:r>
            <a:r>
              <a:rPr lang="en-US" b="1" dirty="0" smtClean="0"/>
              <a:t>N2</a:t>
            </a:r>
            <a:r>
              <a:rPr lang="en-US" dirty="0" smtClean="0"/>
              <a:t> two </a:t>
            </a:r>
            <a:r>
              <a:rPr lang="en-US" dirty="0" err="1" smtClean="0"/>
              <a:t>vriavbles</a:t>
            </a:r>
            <a:r>
              <a:rPr lang="en-US" dirty="0" smtClean="0"/>
              <a:t> </a:t>
            </a:r>
          </a:p>
          <a:p>
            <a:endParaRPr lang="en-US" sz="1600" dirty="0"/>
          </a:p>
          <a:p>
            <a:r>
              <a:rPr lang="en-US" b="1" dirty="0"/>
              <a:t>N1 &amp; N2</a:t>
            </a:r>
            <a:r>
              <a:rPr lang="en-US" dirty="0"/>
              <a:t>, it is comparison operation between two corresponding bits of N1 and N2 and produces 1 if both bits are equal, </a:t>
            </a:r>
            <a:r>
              <a:rPr lang="en-US" dirty="0" smtClean="0"/>
              <a:t>otherwise, </a:t>
            </a:r>
            <a:r>
              <a:rPr lang="en-US" dirty="0"/>
              <a:t>it returns 0</a:t>
            </a:r>
            <a:r>
              <a:rPr lang="en-US" dirty="0" smtClean="0"/>
              <a:t>.</a:t>
            </a:r>
            <a:endParaRPr lang="en-US" dirty="0"/>
          </a:p>
          <a:p>
            <a:endParaRPr lang="en-US" sz="1900" b="1" dirty="0" smtClean="0"/>
          </a:p>
          <a:p>
            <a:r>
              <a:rPr lang="en-US" b="1" dirty="0" smtClean="0"/>
              <a:t>N1 </a:t>
            </a:r>
            <a:r>
              <a:rPr lang="en-US" b="1" dirty="0"/>
              <a:t>| N2</a:t>
            </a:r>
            <a:r>
              <a:rPr lang="en-US" dirty="0"/>
              <a:t>, it is comparison operation between two corresponding bits of N1 and N2 and produces 1 if either bit is 1, </a:t>
            </a:r>
            <a:r>
              <a:rPr lang="en-US" dirty="0" smtClean="0"/>
              <a:t>otherwise, </a:t>
            </a:r>
            <a:r>
              <a:rPr lang="en-US" dirty="0"/>
              <a:t>it returns 0</a:t>
            </a:r>
            <a:r>
              <a:rPr lang="en-US" dirty="0" smtClean="0"/>
              <a:t>.</a:t>
            </a:r>
            <a:endParaRPr lang="en-US" dirty="0"/>
          </a:p>
          <a:p>
            <a:endParaRPr lang="en-US" sz="1600" b="1" dirty="0" smtClean="0"/>
          </a:p>
          <a:p>
            <a:r>
              <a:rPr lang="en-US" b="1" dirty="0" smtClean="0"/>
              <a:t>N1 </a:t>
            </a:r>
            <a:r>
              <a:rPr lang="en-US" b="1" dirty="0"/>
              <a:t>^ N2</a:t>
            </a:r>
            <a:r>
              <a:rPr lang="en-US" dirty="0"/>
              <a:t>, it is comparison operation between two corresponding bits of N1 and N2 and produces 1 if they are not equal, </a:t>
            </a:r>
            <a:r>
              <a:rPr lang="en-US" dirty="0" smtClean="0"/>
              <a:t>otherwise, </a:t>
            </a:r>
            <a:r>
              <a:rPr lang="en-US" dirty="0"/>
              <a:t>it returns 0</a:t>
            </a:r>
            <a:r>
              <a:rPr lang="en-US" dirty="0" smtClean="0"/>
              <a:t>.</a:t>
            </a:r>
            <a:endParaRPr lang="en-US" dirty="0"/>
          </a:p>
          <a:p>
            <a:endParaRPr lang="en-US" sz="1900" b="1" dirty="0" smtClean="0"/>
          </a:p>
          <a:p>
            <a:r>
              <a:rPr lang="en-US" b="1" dirty="0" smtClean="0"/>
              <a:t>~</a:t>
            </a:r>
            <a:r>
              <a:rPr lang="en-US" b="1" dirty="0"/>
              <a:t>N1</a:t>
            </a:r>
            <a:r>
              <a:rPr lang="en-US" dirty="0"/>
              <a:t>, the operator ~ changes the bit from 0 to 1 and vice versa</a:t>
            </a:r>
            <a:r>
              <a:rPr lang="en-US" dirty="0" smtClean="0"/>
              <a:t>.</a:t>
            </a:r>
            <a:r>
              <a:rPr lang="en-US" dirty="0"/>
              <a:t> </a:t>
            </a:r>
          </a:p>
          <a:p>
            <a:endParaRPr lang="en-US" sz="1800" b="1" dirty="0" smtClean="0"/>
          </a:p>
          <a:p>
            <a:r>
              <a:rPr lang="en-US" b="1" dirty="0" smtClean="0"/>
              <a:t>N1 </a:t>
            </a:r>
            <a:r>
              <a:rPr lang="en-US" b="1" dirty="0"/>
              <a:t>&lt;&lt; 2</a:t>
            </a:r>
            <a:r>
              <a:rPr lang="en-US" dirty="0"/>
              <a:t>, the left shift operator &lt;&lt; moves the bits of N1 by 2 to the left and ignores the far left bit, and assigns the rightmost bit </a:t>
            </a:r>
            <a:r>
              <a:rPr lang="en-US" dirty="0" smtClean="0"/>
              <a:t>value </a:t>
            </a:r>
            <a:r>
              <a:rPr lang="en-US" dirty="0"/>
              <a:t>of 0</a:t>
            </a:r>
            <a:r>
              <a:rPr lang="en-US" dirty="0" smtClean="0"/>
              <a:t>.</a:t>
            </a:r>
            <a:endParaRPr lang="en-US" dirty="0"/>
          </a:p>
          <a:p>
            <a:endParaRPr lang="en-US" sz="1600" b="1" dirty="0" smtClean="0"/>
          </a:p>
          <a:p>
            <a:r>
              <a:rPr lang="en-US" b="1" dirty="0" smtClean="0"/>
              <a:t>N1 </a:t>
            </a:r>
            <a:r>
              <a:rPr lang="en-US" b="1" dirty="0"/>
              <a:t>&gt;&gt; 2</a:t>
            </a:r>
            <a:r>
              <a:rPr lang="en-US" dirty="0"/>
              <a:t>, the right shift operator &gt;&gt; moves the bits of N1 to the right and ignores the far right bit, and assigns the leftmost bit </a:t>
            </a:r>
            <a:r>
              <a:rPr lang="en-US" dirty="0" smtClean="0"/>
              <a:t>value </a:t>
            </a:r>
            <a:r>
              <a:rPr lang="en-US" dirty="0"/>
              <a:t>of 0</a:t>
            </a:r>
            <a:r>
              <a:rPr lang="en-US" dirty="0" smtClean="0"/>
              <a:t>.</a:t>
            </a:r>
            <a:endParaRPr lang="en-US" dirty="0"/>
          </a:p>
        </p:txBody>
      </p:sp>
    </p:spTree>
    <p:extLst>
      <p:ext uri="{BB962C8B-B14F-4D97-AF65-F5344CB8AC3E}">
        <p14:creationId xmlns:p14="http://schemas.microsoft.com/office/powerpoint/2010/main" val="296640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p:txBody>
          <a:bodyPr/>
          <a:lstStyle/>
          <a:p>
            <a:pPr marL="0" indent="0">
              <a:buNone/>
            </a:pPr>
            <a:r>
              <a:rPr lang="en-US" u="sng" dirty="0" smtClean="0"/>
              <a:t>7- Ternary </a:t>
            </a:r>
            <a:r>
              <a:rPr lang="en-US" u="sng" dirty="0"/>
              <a:t>Operator</a:t>
            </a:r>
            <a:endParaRPr lang="en-US" b="1" dirty="0"/>
          </a:p>
          <a:p>
            <a:pPr marL="0" indent="0">
              <a:buNone/>
            </a:pPr>
            <a:r>
              <a:rPr lang="en-US" dirty="0"/>
              <a:t>This operator </a:t>
            </a:r>
            <a:r>
              <a:rPr lang="en-US" dirty="0" smtClean="0"/>
              <a:t>assigns </a:t>
            </a:r>
            <a:r>
              <a:rPr lang="en-US" dirty="0"/>
              <a:t>the value based on the evaluation of </a:t>
            </a:r>
            <a:r>
              <a:rPr lang="en-US" dirty="0" smtClean="0"/>
              <a:t>a Boolean </a:t>
            </a:r>
            <a:r>
              <a:rPr lang="en-US" dirty="0"/>
              <a:t>expression. </a:t>
            </a:r>
          </a:p>
          <a:p>
            <a:pPr marL="0" indent="0">
              <a:buNone/>
            </a:pPr>
            <a:r>
              <a:rPr lang="en-US" dirty="0" smtClean="0"/>
              <a:t>For example:-</a:t>
            </a:r>
            <a:endParaRPr lang="en-US" dirty="0"/>
          </a:p>
          <a:p>
            <a:endParaRPr lang="en-US" sz="1400" dirty="0" smtClean="0"/>
          </a:p>
          <a:p>
            <a:r>
              <a:rPr lang="en-US" dirty="0" smtClean="0"/>
              <a:t>variable </a:t>
            </a:r>
            <a:r>
              <a:rPr lang="en-US" dirty="0"/>
              <a:t>N1 = (expression)  ? value1 : </a:t>
            </a:r>
            <a:r>
              <a:rPr lang="en-US" dirty="0" smtClean="0"/>
              <a:t>value2</a:t>
            </a:r>
          </a:p>
          <a:p>
            <a:endParaRPr lang="en-US" sz="1200" dirty="0"/>
          </a:p>
          <a:p>
            <a:r>
              <a:rPr lang="en-US" dirty="0" smtClean="0"/>
              <a:t>It means; </a:t>
            </a:r>
            <a:r>
              <a:rPr lang="en-US" dirty="0"/>
              <a:t>N1 = value1 else N1 = value2</a:t>
            </a:r>
          </a:p>
          <a:p>
            <a:endParaRPr lang="en-US" dirty="0"/>
          </a:p>
        </p:txBody>
      </p:sp>
    </p:spTree>
    <p:extLst>
      <p:ext uri="{BB962C8B-B14F-4D97-AF65-F5344CB8AC3E}">
        <p14:creationId xmlns:p14="http://schemas.microsoft.com/office/powerpoint/2010/main" val="101921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sto MT" panose="02040603050505030304" pitchFamily="18" charset="0"/>
              </a:rPr>
              <a:t>Types of Operators in C++</a:t>
            </a:r>
            <a:endParaRPr lang="en-US"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pPr marL="0" indent="0">
              <a:buNone/>
            </a:pPr>
            <a:r>
              <a:rPr lang="en-US" sz="11200" u="sng" dirty="0"/>
              <a:t>8) Operator Precedence in C++</a:t>
            </a:r>
            <a:endParaRPr lang="en-US" sz="11200" b="1" dirty="0"/>
          </a:p>
          <a:p>
            <a:pPr marL="0" indent="0">
              <a:buNone/>
            </a:pPr>
            <a:r>
              <a:rPr lang="en-US" sz="8000" dirty="0" smtClean="0"/>
              <a:t>It defines which operator should be processed first if the expression has more than one operator.  The operator of higher precedence will at the top and the lower precedence will be at the bottom.</a:t>
            </a:r>
            <a:endParaRPr lang="en-US" sz="8000" b="1" dirty="0" smtClean="0"/>
          </a:p>
          <a:p>
            <a:endParaRPr lang="en-US" sz="8000" b="1" dirty="0" smtClean="0"/>
          </a:p>
          <a:p>
            <a:r>
              <a:rPr lang="en-US" sz="8000" b="1" dirty="0" smtClean="0"/>
              <a:t>Unary Operators</a:t>
            </a:r>
            <a:r>
              <a:rPr lang="en-US" sz="8000" dirty="0"/>
              <a:t> </a:t>
            </a:r>
            <a:r>
              <a:rPr lang="en-US" sz="8000" dirty="0" smtClean="0"/>
              <a:t>  ++    – –     !       ~</a:t>
            </a:r>
          </a:p>
          <a:p>
            <a:endParaRPr lang="en-US" sz="5600" b="1" dirty="0" smtClean="0"/>
          </a:p>
          <a:p>
            <a:r>
              <a:rPr lang="en-US" sz="8000" b="1" dirty="0" smtClean="0"/>
              <a:t>Multiplicative</a:t>
            </a:r>
            <a:r>
              <a:rPr lang="en-US" sz="8000" dirty="0" smtClean="0"/>
              <a:t>          *     /       %</a:t>
            </a:r>
          </a:p>
          <a:p>
            <a:endParaRPr lang="en-US" sz="5600" b="1" dirty="0" smtClean="0"/>
          </a:p>
          <a:p>
            <a:r>
              <a:rPr lang="en-US" sz="8000" b="1" dirty="0" smtClean="0"/>
              <a:t>Additive</a:t>
            </a:r>
            <a:r>
              <a:rPr lang="en-US" sz="8000" dirty="0" smtClean="0"/>
              <a:t>                    +     –</a:t>
            </a:r>
          </a:p>
          <a:p>
            <a:endParaRPr lang="en-US" sz="5600" b="1" dirty="0" smtClean="0"/>
          </a:p>
          <a:p>
            <a:r>
              <a:rPr lang="en-US" sz="8000" b="1" dirty="0" smtClean="0"/>
              <a:t>Shift</a:t>
            </a:r>
            <a:r>
              <a:rPr lang="en-US" sz="8000" dirty="0" smtClean="0"/>
              <a:t>                          &lt;&lt;    &gt;&gt;</a:t>
            </a:r>
          </a:p>
          <a:p>
            <a:endParaRPr lang="en-US" sz="5600" b="1" dirty="0" smtClean="0"/>
          </a:p>
          <a:p>
            <a:r>
              <a:rPr lang="en-US" sz="8000" b="1" dirty="0" smtClean="0"/>
              <a:t>Relational</a:t>
            </a:r>
            <a:r>
              <a:rPr lang="en-US" sz="8000" dirty="0" smtClean="0"/>
              <a:t>                 &gt;     &gt;=   &lt;    &lt;=</a:t>
            </a:r>
          </a:p>
          <a:p>
            <a:endParaRPr lang="en-US" sz="5600" b="1" dirty="0" smtClean="0"/>
          </a:p>
          <a:p>
            <a:r>
              <a:rPr lang="en-US" sz="8000" b="1" dirty="0" smtClean="0"/>
              <a:t>Equality</a:t>
            </a:r>
            <a:r>
              <a:rPr lang="en-US" sz="8000" dirty="0" smtClean="0"/>
              <a:t>                    ==     !=</a:t>
            </a:r>
          </a:p>
          <a:p>
            <a:endParaRPr lang="en-US" sz="5600" b="1" dirty="0" smtClean="0"/>
          </a:p>
          <a:p>
            <a:r>
              <a:rPr lang="en-US" sz="8000" b="1" dirty="0" smtClean="0"/>
              <a:t>Assignment</a:t>
            </a:r>
            <a:r>
              <a:rPr lang="en-US" sz="8000" dirty="0" smtClean="0"/>
              <a:t>               =      +=   -=  *=   /=    %=  &gt;    &gt;=    &lt;    &lt;=   &amp;=    ^=   |=</a:t>
            </a:r>
          </a:p>
          <a:p>
            <a:pPr marL="0" indent="0">
              <a:buNone/>
            </a:pPr>
            <a:r>
              <a:rPr lang="en-US" sz="5600" dirty="0"/>
              <a:t/>
            </a:r>
            <a:br>
              <a:rPr lang="en-US" sz="5600" dirty="0"/>
            </a:br>
            <a:r>
              <a:rPr lang="en-US" b="1" dirty="0"/>
              <a:t/>
            </a:r>
            <a:br>
              <a:rPr lang="en-US" b="1" dirty="0"/>
            </a:br>
            <a:endParaRPr lang="en-US" dirty="0"/>
          </a:p>
        </p:txBody>
      </p:sp>
    </p:spTree>
    <p:extLst>
      <p:ext uri="{BB962C8B-B14F-4D97-AF65-F5344CB8AC3E}">
        <p14:creationId xmlns:p14="http://schemas.microsoft.com/office/powerpoint/2010/main" val="82467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Mathematical standard </a:t>
            </a:r>
            <a:r>
              <a:rPr lang="en-US" dirty="0" smtClean="0"/>
              <a:t>functions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double </a:t>
            </a:r>
            <a:r>
              <a:rPr lang="en-US" dirty="0"/>
              <a:t>sin (double);		// Sine</a:t>
            </a:r>
          </a:p>
          <a:p>
            <a:r>
              <a:rPr lang="en-US" dirty="0"/>
              <a:t>double cos (double);		// Cosine</a:t>
            </a:r>
          </a:p>
          <a:p>
            <a:r>
              <a:rPr lang="en-US" dirty="0"/>
              <a:t>double tan (double);		// Tangent</a:t>
            </a:r>
          </a:p>
          <a:p>
            <a:r>
              <a:rPr lang="en-US" dirty="0"/>
              <a:t>double </a:t>
            </a:r>
            <a:r>
              <a:rPr lang="en-US" dirty="0" err="1"/>
              <a:t>atan</a:t>
            </a:r>
            <a:r>
              <a:rPr lang="en-US" dirty="0"/>
              <a:t> (double);		// Arc tangent</a:t>
            </a:r>
          </a:p>
          <a:p>
            <a:r>
              <a:rPr lang="en-US" dirty="0"/>
              <a:t>double </a:t>
            </a:r>
            <a:r>
              <a:rPr lang="en-US" dirty="0" err="1"/>
              <a:t>cosh</a:t>
            </a:r>
            <a:r>
              <a:rPr lang="en-US" dirty="0"/>
              <a:t> (double);		// Hyperbolic Cosine</a:t>
            </a:r>
          </a:p>
          <a:p>
            <a:r>
              <a:rPr lang="en-US" dirty="0"/>
              <a:t>double </a:t>
            </a:r>
            <a:r>
              <a:rPr lang="en-US" dirty="0" err="1"/>
              <a:t>sqrt</a:t>
            </a:r>
            <a:r>
              <a:rPr lang="en-US" dirty="0"/>
              <a:t> (double);		// Square Root</a:t>
            </a:r>
          </a:p>
          <a:p>
            <a:r>
              <a:rPr lang="en-US" dirty="0"/>
              <a:t>double pow (double, double);	// Power</a:t>
            </a:r>
          </a:p>
          <a:p>
            <a:r>
              <a:rPr lang="en-US" dirty="0"/>
              <a:t>double </a:t>
            </a:r>
            <a:r>
              <a:rPr lang="en-US" dirty="0" err="1"/>
              <a:t>exp</a:t>
            </a:r>
            <a:r>
              <a:rPr lang="en-US" dirty="0"/>
              <a:t> (double);		// Exponential Function</a:t>
            </a:r>
          </a:p>
          <a:p>
            <a:r>
              <a:rPr lang="en-US" dirty="0"/>
              <a:t>double log (double);		// Natural Logarithm</a:t>
            </a:r>
          </a:p>
          <a:p>
            <a:r>
              <a:rPr lang="en-US" dirty="0"/>
              <a:t>double log10 (double);		// Base-ten Logarithm</a:t>
            </a:r>
          </a:p>
          <a:p>
            <a:endParaRPr lang="en-US" dirty="0"/>
          </a:p>
        </p:txBody>
      </p:sp>
    </p:spTree>
    <p:extLst>
      <p:ext uri="{BB962C8B-B14F-4D97-AF65-F5344CB8AC3E}">
        <p14:creationId xmlns:p14="http://schemas.microsoft.com/office/powerpoint/2010/main" val="2372781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520</Words>
  <Application>Microsoft Office PowerPoint</Application>
  <PresentationFormat>On-screen Show (4:3)</PresentationFormat>
  <Paragraphs>95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Types of Operators in C++</vt:lpstr>
      <vt:lpstr>Types of Operators in C++</vt:lpstr>
      <vt:lpstr>Types of Operators in C++</vt:lpstr>
      <vt:lpstr>Types of Operators in C++</vt:lpstr>
      <vt:lpstr>Types of Operators in C++</vt:lpstr>
      <vt:lpstr>Types of Operators in C++</vt:lpstr>
      <vt:lpstr>Types of Operators in C++</vt:lpstr>
      <vt:lpstr>Types of Operators in C++</vt:lpstr>
      <vt:lpstr>Mathematical standard functions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2019-09-02T11:04:40Z</dcterms:created>
  <dcterms:modified xsi:type="dcterms:W3CDTF">2019-09-02T11:17:38Z</dcterms:modified>
</cp:coreProperties>
</file>